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61" r:id="rId6"/>
    <p:sldId id="263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E44"/>
    <a:srgbClr val="E7A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71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2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4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3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2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3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9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7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27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36DF-F902-46F1-9760-2D5CF3274434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F75E-D7E9-4667-85B4-9CF8D91AB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7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ermusin@sberbank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6905" t="3576" r="1039" b="18423"/>
          <a:stretch/>
        </p:blipFill>
        <p:spPr>
          <a:xfrm>
            <a:off x="354419" y="135599"/>
            <a:ext cx="11436152" cy="64374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150" y="172544"/>
            <a:ext cx="7773677" cy="197156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DC7E44"/>
                </a:solidFill>
                <a:latin typeface="+mn-lt"/>
              </a:rPr>
              <a:t>БАНКОВСКИЕ ПЛАТЕЖНЫЕ АГЕНТЫ НА СЕЛЕ </a:t>
            </a:r>
            <a:endParaRPr lang="ru-RU" sz="4800" b="1" dirty="0">
              <a:solidFill>
                <a:srgbClr val="DC7E44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23755" r="8834" b="35019"/>
          <a:stretch/>
        </p:blipFill>
        <p:spPr>
          <a:xfrm>
            <a:off x="8682181" y="154072"/>
            <a:ext cx="3085149" cy="23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098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DC7E44"/>
                </a:solidFill>
                <a:latin typeface="+mn-lt"/>
              </a:rPr>
              <a:t>Кассир будет выдавать наличные из кассы и принимать платежи ЖКХ</a:t>
            </a:r>
            <a:r>
              <a:rPr lang="ru-RU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+mn-lt"/>
              </a:rPr>
            </a:br>
            <a:endParaRPr lang="ru-RU" sz="3600" b="1" dirty="0">
              <a:solidFill>
                <a:srgbClr val="DC7E44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1" y="2730954"/>
            <a:ext cx="1893814" cy="1893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80" y="3102446"/>
            <a:ext cx="1288342" cy="1288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5145" y="4499574"/>
            <a:ext cx="4207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Прием платежей</a:t>
            </a:r>
          </a:p>
          <a:p>
            <a:endParaRPr lang="ru-RU" b="1" dirty="0" smtClean="0"/>
          </a:p>
          <a:p>
            <a:r>
              <a:rPr lang="ru-RU" dirty="0" smtClean="0"/>
              <a:t>Прием платежей расширяет спектр услуг. Принимайте оплату за услуги ЖКХ, связи в кассе своей торговой точки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85144" y="1715292"/>
            <a:ext cx="4207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Выдача наличных</a:t>
            </a:r>
          </a:p>
          <a:p>
            <a:endParaRPr lang="ru-RU" b="1" dirty="0" smtClean="0"/>
          </a:p>
          <a:p>
            <a:r>
              <a:rPr lang="ru-RU" dirty="0" smtClean="0"/>
              <a:t>Выдавайте наличные денежные средства из кассы, проводя оплату по терминалу. Это позволит повысить торговый оборот за счет привлечения клиентов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81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57" y="2605491"/>
            <a:ext cx="1893814" cy="18938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DC7E44"/>
                </a:solidFill>
                <a:latin typeface="+mn-lt"/>
              </a:rPr>
              <a:t>Выгодно для магазина-агента</a:t>
            </a:r>
            <a:endParaRPr lang="ru-RU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2364" y="1966988"/>
            <a:ext cx="59896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магазин-агент получает ряд преимуществ: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Снижение ставки по договору </a:t>
            </a:r>
            <a:r>
              <a:rPr lang="ru-RU" b="1" dirty="0" err="1" smtClean="0"/>
              <a:t>эквайринга</a:t>
            </a: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Бонусы за проведение операций</a:t>
            </a:r>
          </a:p>
          <a:p>
            <a:pPr marL="342900" indent="-342900">
              <a:buFontTx/>
              <a:buAutoNum type="arabicPeriod"/>
            </a:pPr>
            <a:r>
              <a:rPr lang="ru-RU" b="1" dirty="0"/>
              <a:t>Экономия на </a:t>
            </a:r>
            <a:r>
              <a:rPr lang="ru-RU" b="1" dirty="0" smtClean="0"/>
              <a:t>инкассации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Уникальный сервис – конкурентное преимущество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Дополнительные продажи и лояльность клиентов</a:t>
            </a:r>
          </a:p>
          <a:p>
            <a:pPr marL="342900" indent="-342900">
              <a:buAutoNum type="arabicPeriod"/>
            </a:pP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87340" y="4964014"/>
            <a:ext cx="575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Сами процедуры проведения выдачи наличных или проведения платежи достаточно простые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5846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DC7E44"/>
                </a:solidFill>
                <a:latin typeface="+mn-lt"/>
              </a:rPr>
              <a:t>Доходы и расходы магазина-агента</a:t>
            </a:r>
            <a:endParaRPr lang="ru-RU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5987601-06E6-485E-BA3A-7703564E030D}" type="slidenum">
              <a:rPr lang="ru-RU" smtClean="0"/>
              <a:t>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29574" y="1355989"/>
            <a:ext cx="2591488" cy="6693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99" b="1" dirty="0"/>
              <a:t>ДОХОДЫ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20565" y="1355988"/>
            <a:ext cx="2591488" cy="6693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99" b="1" dirty="0"/>
              <a:t>РАСХОДЫ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605678" y="2069237"/>
            <a:ext cx="1" cy="3537333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21062" y="3765945"/>
            <a:ext cx="5741730" cy="17421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Мотивационная программа:</a:t>
            </a:r>
          </a:p>
          <a:p>
            <a:pPr marL="380876" indent="-380876">
              <a:buFont typeface="Arial" panose="020B0604020202020204" pitchFamily="34" charset="0"/>
              <a:buChar char="•"/>
            </a:pPr>
            <a:r>
              <a:rPr lang="ru-RU" sz="1866" i="1" dirty="0">
                <a:solidFill>
                  <a:schemeClr val="tx1"/>
                </a:solidFill>
              </a:rPr>
              <a:t>Бонус </a:t>
            </a:r>
            <a:r>
              <a:rPr lang="ru-RU" sz="1866" i="1" dirty="0" smtClean="0">
                <a:solidFill>
                  <a:schemeClr val="tx1"/>
                </a:solidFill>
              </a:rPr>
              <a:t>0,5</a:t>
            </a:r>
            <a:r>
              <a:rPr lang="ru-RU" sz="1866" i="1" dirty="0">
                <a:solidFill>
                  <a:schemeClr val="tx1"/>
                </a:solidFill>
              </a:rPr>
              <a:t>% от суммы выдач </a:t>
            </a:r>
            <a:r>
              <a:rPr lang="ru-RU" sz="1866" i="1" dirty="0" smtClean="0">
                <a:solidFill>
                  <a:schemeClr val="tx1"/>
                </a:solidFill>
              </a:rPr>
              <a:t>наличных</a:t>
            </a:r>
            <a:endParaRPr lang="ru-RU" sz="1866" i="1" dirty="0">
              <a:solidFill>
                <a:schemeClr val="tx1"/>
              </a:solidFill>
            </a:endParaRPr>
          </a:p>
          <a:p>
            <a:pPr marL="380876" indent="-380876">
              <a:buFont typeface="Arial" panose="020B0604020202020204" pitchFamily="34" charset="0"/>
              <a:buChar char="•"/>
            </a:pPr>
            <a:r>
              <a:rPr lang="ru-RU" sz="1866" i="1" dirty="0">
                <a:solidFill>
                  <a:schemeClr val="tx1"/>
                </a:solidFill>
              </a:rPr>
              <a:t>Бонус </a:t>
            </a:r>
            <a:r>
              <a:rPr lang="ru-RU" sz="1866" i="1" dirty="0" smtClean="0">
                <a:solidFill>
                  <a:schemeClr val="tx1"/>
                </a:solidFill>
              </a:rPr>
              <a:t>1,5-3% </a:t>
            </a:r>
            <a:r>
              <a:rPr lang="ru-RU" sz="1866" i="1" dirty="0">
                <a:solidFill>
                  <a:schemeClr val="tx1"/>
                </a:solidFill>
              </a:rPr>
              <a:t>рассчитывается от роста оборота по </a:t>
            </a:r>
            <a:r>
              <a:rPr lang="ru-RU" sz="1866" i="1" dirty="0" err="1">
                <a:solidFill>
                  <a:schemeClr val="tx1"/>
                </a:solidFill>
              </a:rPr>
              <a:t>эквайрингу</a:t>
            </a:r>
            <a:r>
              <a:rPr lang="ru-RU" sz="1866" i="1" dirty="0">
                <a:solidFill>
                  <a:schemeClr val="tx1"/>
                </a:solidFill>
              </a:rPr>
              <a:t> </a:t>
            </a:r>
            <a:endParaRPr lang="ru-RU" sz="1866" i="1" dirty="0" smtClean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(действует при совершении не менее </a:t>
            </a:r>
            <a:r>
              <a:rPr lang="ru-RU" sz="1400" dirty="0" smtClean="0">
                <a:solidFill>
                  <a:schemeClr val="tx1"/>
                </a:solidFill>
              </a:rPr>
              <a:t>10 </a:t>
            </a:r>
            <a:r>
              <a:rPr lang="ru-RU" sz="1400" dirty="0">
                <a:solidFill>
                  <a:schemeClr val="tx1"/>
                </a:solidFill>
              </a:rPr>
              <a:t>операций выдачи наличных в месяц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  <a:endParaRPr lang="ru-RU" sz="1866" i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062" y="3061785"/>
            <a:ext cx="5741730" cy="5843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Специальная ставка </a:t>
            </a:r>
            <a:r>
              <a:rPr lang="ru-RU" sz="2133" dirty="0" err="1" smtClean="0">
                <a:solidFill>
                  <a:schemeClr val="tx1"/>
                </a:solidFill>
              </a:rPr>
              <a:t>эквайринга</a:t>
            </a:r>
            <a:r>
              <a:rPr lang="ru-RU" sz="2133" dirty="0" smtClean="0">
                <a:solidFill>
                  <a:schemeClr val="tx1"/>
                </a:solidFill>
              </a:rPr>
              <a:t> - </a:t>
            </a:r>
            <a:r>
              <a:rPr lang="ru-RU" sz="2133" dirty="0">
                <a:solidFill>
                  <a:schemeClr val="tx1"/>
                </a:solidFill>
              </a:rPr>
              <a:t>1</a:t>
            </a:r>
            <a:r>
              <a:rPr lang="ru-RU" sz="2133" dirty="0" smtClean="0">
                <a:solidFill>
                  <a:schemeClr val="tx1"/>
                </a:solidFill>
              </a:rPr>
              <a:t>% </a:t>
            </a:r>
            <a:r>
              <a:rPr lang="ru-RU" sz="1400" dirty="0" smtClean="0">
                <a:solidFill>
                  <a:schemeClr val="tx1"/>
                </a:solidFill>
              </a:rPr>
              <a:t>(действует при совершении не менее 6 операций выдачи наличных в месяц)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01590" y="2453586"/>
            <a:ext cx="4607090" cy="7821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Оплата налогов с доходов Агента </a:t>
            </a:r>
            <a:endParaRPr lang="ru-RU" sz="1866" i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1062" y="5634242"/>
            <a:ext cx="5741730" cy="993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Дополнительная </a:t>
            </a:r>
            <a:r>
              <a:rPr lang="ru-RU" sz="2133" dirty="0" smtClean="0">
                <a:solidFill>
                  <a:schemeClr val="tx1"/>
                </a:solidFill>
              </a:rPr>
              <a:t>выручка: </a:t>
            </a:r>
            <a:endParaRPr lang="ru-RU" sz="2133" dirty="0">
              <a:solidFill>
                <a:schemeClr val="tx1"/>
              </a:solidFill>
            </a:endParaRPr>
          </a:p>
          <a:p>
            <a:pPr algn="ctr"/>
            <a:r>
              <a:rPr lang="ru-RU" sz="1866" i="1" dirty="0">
                <a:solidFill>
                  <a:schemeClr val="tx1"/>
                </a:solidFill>
              </a:rPr>
              <a:t>Рост выручки от текущих клиентов – 5%</a:t>
            </a:r>
          </a:p>
          <a:p>
            <a:pPr algn="ctr"/>
            <a:r>
              <a:rPr lang="ru-RU" sz="1866" i="1" dirty="0">
                <a:solidFill>
                  <a:schemeClr val="tx1"/>
                </a:solidFill>
              </a:rPr>
              <a:t>Рост выручки от новых клиентов – 5%  </a:t>
            </a:r>
            <a:endParaRPr lang="ru-RU" sz="1599" i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12764" y="3527356"/>
            <a:ext cx="4607090" cy="7821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Оплата за аренду кассы </a:t>
            </a:r>
            <a:r>
              <a:rPr lang="ru-RU" sz="2133" dirty="0" err="1">
                <a:solidFill>
                  <a:schemeClr val="tx1"/>
                </a:solidFill>
              </a:rPr>
              <a:t>Эвотор</a:t>
            </a:r>
            <a:r>
              <a:rPr lang="ru-RU" sz="2133" dirty="0">
                <a:solidFill>
                  <a:schemeClr val="tx1"/>
                </a:solidFill>
              </a:rPr>
              <a:t> </a:t>
            </a:r>
            <a:r>
              <a:rPr lang="ru-RU" sz="1866" i="1" dirty="0">
                <a:solidFill>
                  <a:schemeClr val="tx1"/>
                </a:solidFill>
              </a:rPr>
              <a:t>(при необходимости)</a:t>
            </a:r>
            <a:endParaRPr lang="ru-RU" sz="1599" i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12764" y="4601126"/>
            <a:ext cx="4607090" cy="7807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33" dirty="0">
                <a:solidFill>
                  <a:schemeClr val="tx1"/>
                </a:solidFill>
              </a:rPr>
              <a:t>Оплата за РКО и </a:t>
            </a:r>
            <a:r>
              <a:rPr lang="ru-RU" sz="2133" dirty="0" err="1">
                <a:solidFill>
                  <a:schemeClr val="tx1"/>
                </a:solidFill>
              </a:rPr>
              <a:t>Эквайринг</a:t>
            </a:r>
            <a:r>
              <a:rPr lang="ru-RU" sz="2133" dirty="0">
                <a:solidFill>
                  <a:schemeClr val="tx1"/>
                </a:solidFill>
              </a:rPr>
              <a:t> </a:t>
            </a:r>
            <a:endParaRPr lang="ru-RU" sz="1599" i="1" dirty="0">
              <a:solidFill>
                <a:schemeClr val="tx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605678" y="5606570"/>
            <a:ext cx="342414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21062" y="2123751"/>
            <a:ext cx="5741730" cy="8182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Комиссия Агента </a:t>
            </a:r>
            <a:r>
              <a:rPr lang="ru-RU" sz="1866" dirty="0">
                <a:solidFill>
                  <a:schemeClr val="tx1"/>
                </a:solidFill>
              </a:rPr>
              <a:t>(от суммы операции):  </a:t>
            </a:r>
          </a:p>
          <a:p>
            <a:pPr marL="457051" indent="-457051">
              <a:buFont typeface="Arial" panose="020B0604020202020204" pitchFamily="34" charset="0"/>
              <a:buChar char="•"/>
            </a:pPr>
            <a:r>
              <a:rPr lang="ru-RU" sz="1866" i="1" dirty="0">
                <a:solidFill>
                  <a:schemeClr val="tx1"/>
                </a:solidFill>
              </a:rPr>
              <a:t>В</a:t>
            </a:r>
            <a:r>
              <a:rPr lang="ru-RU" sz="1866" i="1" dirty="0" smtClean="0">
                <a:solidFill>
                  <a:schemeClr val="tx1"/>
                </a:solidFill>
              </a:rPr>
              <a:t>ыдача </a:t>
            </a:r>
            <a:r>
              <a:rPr lang="ru-RU" sz="1866" i="1" dirty="0">
                <a:solidFill>
                  <a:schemeClr val="tx1"/>
                </a:solidFill>
              </a:rPr>
              <a:t>наличных   – 0,01%</a:t>
            </a:r>
          </a:p>
          <a:p>
            <a:pPr marL="457051" indent="-457051">
              <a:buFont typeface="Arial" panose="020B0604020202020204" pitchFamily="34" charset="0"/>
              <a:buChar char="•"/>
            </a:pPr>
            <a:r>
              <a:rPr lang="ru-RU" sz="1866" i="1" dirty="0" smtClean="0">
                <a:solidFill>
                  <a:schemeClr val="tx1"/>
                </a:solidFill>
              </a:rPr>
              <a:t>Прием платежей   </a:t>
            </a:r>
            <a:r>
              <a:rPr lang="ru-RU" sz="1866" i="1" dirty="0">
                <a:solidFill>
                  <a:schemeClr val="tx1"/>
                </a:solidFill>
              </a:rPr>
              <a:t>–  0,25%</a:t>
            </a:r>
          </a:p>
        </p:txBody>
      </p:sp>
    </p:spTree>
    <p:extLst>
      <p:ext uri="{BB962C8B-B14F-4D97-AF65-F5344CB8AC3E}">
        <p14:creationId xmlns:p14="http://schemas.microsoft.com/office/powerpoint/2010/main" val="9869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DC7E44"/>
                </a:solidFill>
                <a:latin typeface="+mn-lt"/>
              </a:rPr>
              <a:t>Особенности сервиса для клиентов</a:t>
            </a:r>
            <a:endParaRPr lang="ru-RU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1220" y="2309087"/>
            <a:ext cx="44905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Разово можно снять наличные не более 5000* руб.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Сумма для снятия должна быть кратна 100 руб.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Прием платежей за популярные услуги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При операции снятия обязательно введение ПИН-кода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9298"/>
          <a:stretch/>
        </p:blipFill>
        <p:spPr>
          <a:xfrm flipH="1">
            <a:off x="6873764" y="1776248"/>
            <a:ext cx="4014952" cy="44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4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DC7E44"/>
                </a:solidFill>
                <a:latin typeface="+mn-lt"/>
              </a:rPr>
              <a:t>Особенности подключения сервиса</a:t>
            </a:r>
            <a:endParaRPr lang="ru-RU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4749" y="2620898"/>
            <a:ext cx="4490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Форма налогообложения предприятия: УСН/УСН+ЕНВД, ОСН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err="1" smtClean="0"/>
              <a:t>Эквайринг</a:t>
            </a:r>
            <a:r>
              <a:rPr lang="ru-RU" dirty="0" smtClean="0"/>
              <a:t> и Р/С в Сбербанке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Для ОСН – обмениваться УПД-актом в СББОЛ для подтверждения комиссии и НДС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23755" r="8834" b="35019"/>
          <a:stretch/>
        </p:blipFill>
        <p:spPr>
          <a:xfrm>
            <a:off x="1553661" y="2620898"/>
            <a:ext cx="3699643" cy="28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2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DC7E44"/>
                </a:solidFill>
                <a:latin typeface="+mn-lt"/>
              </a:rPr>
              <a:t>Мировой опыт</a:t>
            </a:r>
            <a:endParaRPr lang="ru-RU" sz="3200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805" y="1443980"/>
            <a:ext cx="1063909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В Соединённых Штатах и Великобритании данный сервис действует уже около 20 лет. Если срочно потребовались наличные, их всегда можно получить в супермаркетах, аптеках, на заправках. Ограниченного государством лимита выдаваемой суммы нет, но сами торговые сети и магазины его устанавливают (обычно </a:t>
            </a:r>
            <a:r>
              <a:rPr lang="en-US" dirty="0" smtClean="0"/>
              <a:t>$</a:t>
            </a:r>
            <a:r>
              <a:rPr lang="ru-RU" dirty="0" smtClean="0"/>
              <a:t>100). Некоторые магазины и сети взимают комиссию за данную услугу (от 1 до 3 долларов).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Во Франции данная услуга есть, но она также ещё является для французов новой: данный сервис был введён совсем недавно, только в январе 2018 года. В стране можно снимать наличные деньги с банковских карт через POS-терминалы магазинных касс. Ограничение суммы – 60 евро.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В Германии получить наличные со своего счёта пластиковой карты можно на кассах крупных сетевых супермаркетов. Сервис касается только одной платёжной системы – ЕС («</a:t>
            </a:r>
            <a:r>
              <a:rPr lang="ru-RU" dirty="0" err="1" smtClean="0"/>
              <a:t>Eurochecks</a:t>
            </a:r>
            <a:r>
              <a:rPr lang="ru-RU" dirty="0" smtClean="0"/>
              <a:t>») – это пластиковые карты «</a:t>
            </a:r>
            <a:r>
              <a:rPr lang="ru-RU" dirty="0" err="1" smtClean="0"/>
              <a:t>Maestro</a:t>
            </a:r>
            <a:r>
              <a:rPr lang="ru-RU" dirty="0" smtClean="0"/>
              <a:t>». Услуга действительна уже порядка пяти лет, однако она не получила широкой популярности в Германии.</a:t>
            </a:r>
            <a:endParaRPr lang="ru-RU" dirty="0"/>
          </a:p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rgbClr val="DC7E44"/>
                </a:solidFill>
              </a:rPr>
              <a:t>Российский </a:t>
            </a:r>
            <a:r>
              <a:rPr lang="ru-RU" sz="3200" b="1" dirty="0" smtClean="0">
                <a:solidFill>
                  <a:srgbClr val="DC7E44"/>
                </a:solidFill>
              </a:rPr>
              <a:t>опыт</a:t>
            </a:r>
          </a:p>
          <a:p>
            <a:pPr>
              <a:spcBef>
                <a:spcPts val="1200"/>
              </a:spcBef>
            </a:pPr>
            <a:r>
              <a:rPr lang="ru-RU" dirty="0"/>
              <a:t>оборот безналичных покупок на 1 клиента вырос на 5</a:t>
            </a:r>
            <a:r>
              <a:rPr lang="ru-RU" dirty="0" smtClean="0"/>
              <a:t>% (по итогам пилота в </a:t>
            </a:r>
            <a:r>
              <a:rPr lang="ru-RU" dirty="0"/>
              <a:t>у</a:t>
            </a:r>
            <a:r>
              <a:rPr lang="ru-RU" dirty="0" smtClean="0"/>
              <a:t>даленных регионах)</a:t>
            </a:r>
            <a:endParaRPr lang="ru-RU" dirty="0"/>
          </a:p>
          <a:p>
            <a:pPr>
              <a:spcBef>
                <a:spcPts val="1200"/>
              </a:spcBef>
            </a:pP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12562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DC7E44"/>
                </a:solidFill>
                <a:latin typeface="+mn-lt"/>
              </a:rPr>
              <a:t>Контакты со стороны Банка</a:t>
            </a:r>
            <a:endParaRPr lang="ru-RU" sz="3200" b="1" dirty="0">
              <a:solidFill>
                <a:srgbClr val="DC7E44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9805" y="2180150"/>
            <a:ext cx="106390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dirty="0" smtClean="0"/>
              <a:t>Мусин Евгений Рашидович </a:t>
            </a:r>
          </a:p>
          <a:p>
            <a:pPr>
              <a:spcBef>
                <a:spcPts val="1200"/>
              </a:spcBef>
            </a:pPr>
            <a:r>
              <a:rPr lang="ru-RU" sz="3200" dirty="0" smtClean="0">
                <a:hlinkClick r:id="rId2"/>
              </a:rPr>
              <a:t>Почта: </a:t>
            </a:r>
            <a:r>
              <a:rPr lang="en-US" sz="3200" dirty="0" smtClean="0">
                <a:hlinkClick r:id="rId2"/>
              </a:rPr>
              <a:t>ermusin@sberbank.ru</a:t>
            </a:r>
            <a:endParaRPr lang="ru-RU" sz="3200" dirty="0"/>
          </a:p>
          <a:p>
            <a:pPr>
              <a:spcBef>
                <a:spcPts val="1200"/>
              </a:spcBef>
            </a:pPr>
            <a:r>
              <a:rPr lang="ru-RU" sz="3200" dirty="0" smtClean="0"/>
              <a:t>Телефон: 8 922 402 57 29</a:t>
            </a:r>
          </a:p>
        </p:txBody>
      </p:sp>
    </p:spTree>
    <p:extLst>
      <p:ext uri="{BB962C8B-B14F-4D97-AF65-F5344CB8AC3E}">
        <p14:creationId xmlns:p14="http://schemas.microsoft.com/office/powerpoint/2010/main" val="38965961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10238</TotalTime>
  <Words>477</Words>
  <Application>Microsoft Office PowerPoint</Application>
  <PresentationFormat>Широкоэкранный</PresentationFormat>
  <Paragraphs>54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БАНКОВСКИЕ ПЛАТЕЖНЫЕ АГЕНТЫ НА СЕЛЕ </vt:lpstr>
      <vt:lpstr>Кассир будет выдавать наличные из кассы и принимать платежи ЖКХ </vt:lpstr>
      <vt:lpstr>Выгодно для магазина-агента</vt:lpstr>
      <vt:lpstr>Доходы и расходы магазина-агента</vt:lpstr>
      <vt:lpstr>Особенности сервиса для клиентов</vt:lpstr>
      <vt:lpstr>Особенности подключения сервиса</vt:lpstr>
      <vt:lpstr>Мировой опыт</vt:lpstr>
      <vt:lpstr>Контакты со стороны Банка</vt:lpstr>
    </vt:vector>
  </TitlesOfParts>
  <Company>ПАО Сбербанк России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Розыграева Анна Викторовна</dc:creator>
  <cp:lastModifiedBy>Шатунова, Светлана Геннадьевна</cp:lastModifiedBy>
  <cp:revision>51</cp:revision>
  <dcterms:created xsi:type="dcterms:W3CDTF">2019-04-25T14:34:26Z</dcterms:created>
  <dcterms:modified xsi:type="dcterms:W3CDTF">2020-11-06T06:15:48Z</dcterms:modified>
</cp:coreProperties>
</file>